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8" r:id="rId5"/>
    <p:sldId id="259" r:id="rId6"/>
    <p:sldId id="261" r:id="rId7"/>
    <p:sldId id="262" r:id="rId8"/>
    <p:sldId id="263" r:id="rId9"/>
    <p:sldId id="264" r:id="rId10"/>
    <p:sldId id="269" r:id="rId11"/>
    <p:sldId id="268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5909-9030-415A-8A09-4B49E9EC9371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C39D-87A9-4C3E-BD02-583397D5F5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7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5909-9030-415A-8A09-4B49E9EC9371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C39D-87A9-4C3E-BD02-583397D5F5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90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5909-9030-415A-8A09-4B49E9EC9371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C39D-87A9-4C3E-BD02-583397D5F5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961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5909-9030-415A-8A09-4B49E9EC9371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C39D-87A9-4C3E-BD02-583397D5F5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561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5909-9030-415A-8A09-4B49E9EC9371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C39D-87A9-4C3E-BD02-583397D5F5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19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5909-9030-415A-8A09-4B49E9EC9371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C39D-87A9-4C3E-BD02-583397D5F5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22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5909-9030-415A-8A09-4B49E9EC9371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C39D-87A9-4C3E-BD02-583397D5F5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83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5909-9030-415A-8A09-4B49E9EC9371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C39D-87A9-4C3E-BD02-583397D5F5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7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5909-9030-415A-8A09-4B49E9EC9371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C39D-87A9-4C3E-BD02-583397D5F5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973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5909-9030-415A-8A09-4B49E9EC9371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C39D-87A9-4C3E-BD02-583397D5F5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492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5909-9030-415A-8A09-4B49E9EC9371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C39D-87A9-4C3E-BD02-583397D5F5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966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95909-9030-415A-8A09-4B49E9EC9371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4C39D-87A9-4C3E-BD02-583397D5F5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527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15440" y="163775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Group meeting:</a:t>
            </a:r>
            <a:br>
              <a:rPr lang="en-US" altLang="zh-TW" dirty="0"/>
            </a:br>
            <a:r>
              <a:rPr lang="en-US" altLang="zh-TW" dirty="0"/>
              <a:t>fast brain MRI segmentation by expectation maximization algorithm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15440" y="4607878"/>
            <a:ext cx="9144000" cy="1655762"/>
          </a:xfrm>
        </p:spPr>
        <p:txBody>
          <a:bodyPr/>
          <a:lstStyle/>
          <a:p>
            <a:r>
              <a:rPr lang="zh-TW" altLang="en-US" dirty="0"/>
              <a:t>胡鎧麟</a:t>
            </a:r>
          </a:p>
        </p:txBody>
      </p:sp>
    </p:spTree>
    <p:extLst>
      <p:ext uri="{BB962C8B-B14F-4D97-AF65-F5344CB8AC3E}">
        <p14:creationId xmlns:p14="http://schemas.microsoft.com/office/powerpoint/2010/main" val="4027049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4" y="332509"/>
            <a:ext cx="6557394" cy="335041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4" y="3637013"/>
            <a:ext cx="6557394" cy="32004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234" y="2007718"/>
            <a:ext cx="5810596" cy="296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33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704550"/>
              </p:ext>
            </p:extLst>
          </p:nvPr>
        </p:nvGraphicFramePr>
        <p:xfrm>
          <a:off x="1051098" y="3978254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9337770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1206033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3716474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5437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Class 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Class 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Class 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799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Sample 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0.85/0.82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0.82/0.7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0.91/0.82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069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Sample 2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0.77/0.77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0.8/0.73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0.85/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0.86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632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Sample 3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0.84/0.83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0.78/0.7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0.86/0.81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98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Sample 4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0.9/0.82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0.87/0.78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0.84/0.7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213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Sample 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0.85/0.8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0.89/0.84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0.87/0.86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217580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393879" y="3217024"/>
            <a:ext cx="236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Segmentation result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9501448" y="5904034"/>
            <a:ext cx="2455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(Evaluation metric : </a:t>
            </a:r>
            <a:r>
              <a:rPr lang="en-US" altLang="zh-TW" dirty="0" err="1"/>
              <a:t>IoU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393879" y="1779563"/>
            <a:ext cx="225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Recap the notation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3744454" y="1249510"/>
            <a:ext cx="7771279" cy="1429438"/>
            <a:chOff x="3292385" y="5282655"/>
            <a:chExt cx="7771279" cy="1429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3292385" y="5282655"/>
                  <a:ext cx="315413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zh-TW" altLang="en-US" dirty="0"/>
                    <a:t> </a:t>
                  </a:r>
                  <a:r>
                    <a:rPr lang="en-US" altLang="zh-TW" dirty="0"/>
                    <a:t>the mean vector of features</a:t>
                  </a:r>
                  <a:endParaRPr lang="zh-TW" altLang="en-US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2385" y="5282655"/>
                  <a:ext cx="3154133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9836" r="-1158" b="-245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文字方塊 11"/>
            <p:cNvSpPr txBox="1"/>
            <p:nvPr/>
          </p:nvSpPr>
          <p:spPr>
            <a:xfrm>
              <a:off x="8031359" y="5282655"/>
              <a:ext cx="1715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center of cluster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3292385" y="5816284"/>
                  <a:ext cx="36390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zh-TW" altLang="en-US" dirty="0"/>
                    <a:t> </a:t>
                  </a:r>
                  <a:r>
                    <a:rPr lang="en-US" altLang="zh-TW" dirty="0"/>
                    <a:t>the covariance matrix of features</a:t>
                  </a:r>
                  <a:endParaRPr lang="zh-TW" altLang="en-US" dirty="0"/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2385" y="5816284"/>
                  <a:ext cx="3639073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10000" r="-1005" b="-2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3292385" y="6342761"/>
                  <a:ext cx="19963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zh-TW" altLang="en-US" dirty="0"/>
                    <a:t> </a:t>
                  </a:r>
                  <a:r>
                    <a:rPr lang="en-US" altLang="zh-TW" dirty="0"/>
                    <a:t>mixture weight</a:t>
                  </a:r>
                  <a:endParaRPr lang="zh-TW" altLang="en-US" dirty="0"/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2385" y="6342761"/>
                  <a:ext cx="1996380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10000" r="-2439" b="-2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文字方塊 14"/>
            <p:cNvSpPr txBox="1"/>
            <p:nvPr/>
          </p:nvSpPr>
          <p:spPr>
            <a:xfrm>
              <a:off x="8023344" y="5813659"/>
              <a:ext cx="1749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spread of cluster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8031359" y="6342761"/>
                  <a:ext cx="30323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/>
                    <a:t>Proportion of data in cluster </a:t>
                  </a:r>
                  <a14:m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altLang="zh-TW" dirty="0"/>
                    <a:t> </a:t>
                  </a:r>
                  <a:endParaRPr lang="zh-TW" altLang="en-US" dirty="0"/>
                </a:p>
              </p:txBody>
            </p:sp>
          </mc:Choice>
          <mc:Fallback xmlns="">
            <p:sp>
              <p:nvSpPr>
                <p:cNvPr id="16" name="文字方塊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1359" y="6342761"/>
                  <a:ext cx="3032305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811" t="-10000" b="-2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線單箭頭接點 16"/>
            <p:cNvCxnSpPr/>
            <p:nvPr/>
          </p:nvCxnSpPr>
          <p:spPr>
            <a:xfrm>
              <a:off x="7000580" y="5467321"/>
              <a:ext cx="70495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/>
            <p:nvPr/>
          </p:nvCxnSpPr>
          <p:spPr>
            <a:xfrm>
              <a:off x="7000580" y="5962621"/>
              <a:ext cx="70495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>
              <a:off x="7000580" y="6527427"/>
              <a:ext cx="70495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字方塊 20"/>
          <p:cNvSpPr txBox="1"/>
          <p:nvPr/>
        </p:nvSpPr>
        <p:spPr>
          <a:xfrm>
            <a:off x="393879" y="342102"/>
            <a:ext cx="2792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Segmentation prediction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744454" y="299167"/>
                <a:ext cx="27052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𝑎𝑟𝑔𝑚𝑎𝑥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454" y="299167"/>
                <a:ext cx="2705228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06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66007" y="257694"/>
            <a:ext cx="1998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Problem definition: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66007" y="781396"/>
            <a:ext cx="8126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the log likelihood for Gaussian Mixture Model(GMM) is difficult to be maximized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66006" y="1238596"/>
            <a:ext cx="11925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We need to use an alternative auxiliary function, which is a lower bound for log likelihood, to achieve the maximization purpose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66007" y="2110299"/>
            <a:ext cx="507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Apply GMM generative model to clustering task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266006" y="2700057"/>
            <a:ext cx="7989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First, we need to measure the discrete probability distribution for each cluster k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479282" y="3282846"/>
                <a:ext cx="15894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282" y="3282846"/>
                <a:ext cx="1589409" cy="276999"/>
              </a:xfrm>
              <a:prstGeom prst="rect">
                <a:avLst/>
              </a:prstGeom>
              <a:blipFill>
                <a:blip r:embed="rId2"/>
                <a:stretch>
                  <a:fillRect l="-3077" r="-1538"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4962723" y="321208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and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446518" y="3266221"/>
                <a:ext cx="11081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=1 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518" y="3266221"/>
                <a:ext cx="1108124" cy="276999"/>
              </a:xfrm>
              <a:prstGeom prst="rect">
                <a:avLst/>
              </a:prstGeom>
              <a:blipFill>
                <a:blip r:embed="rId3"/>
                <a:stretch>
                  <a:fillRect l="-4396"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66006" y="3792403"/>
                <a:ext cx="112078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Then we generate the data point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dirty="0"/>
                  <a:t> from specific cluster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/>
                  <a:t>, which is usually assumed to be the Gaussian distribution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06" y="3792403"/>
                <a:ext cx="11207812" cy="369332"/>
              </a:xfrm>
              <a:prstGeom prst="rect">
                <a:avLst/>
              </a:prstGeom>
              <a:blipFill>
                <a:blip r:embed="rId4"/>
                <a:stretch>
                  <a:fillRect l="-381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428177" y="4410918"/>
                <a:ext cx="27800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177" y="4410918"/>
                <a:ext cx="2780056" cy="276999"/>
              </a:xfrm>
              <a:prstGeom prst="rect">
                <a:avLst/>
              </a:prstGeom>
              <a:blipFill>
                <a:blip r:embed="rId5"/>
                <a:stretch>
                  <a:fillRect l="-1535" b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266006" y="4976865"/>
            <a:ext cx="3800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The log likelihood function of GMM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552796" y="5635145"/>
                <a:ext cx="7354962" cy="672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)=</m:t>
                          </m:r>
                        </m:e>
                      </m:func>
                      <m:func>
                        <m:func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func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96" y="5635145"/>
                <a:ext cx="7354962" cy="6722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54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525680" y="621489"/>
                <a:ext cx="8915196" cy="779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nary>
                        </m:e>
                      </m:fun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80" y="621489"/>
                <a:ext cx="8915196" cy="7790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266006" y="207818"/>
            <a:ext cx="563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The likelihood function can be further re-formulated as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66006" y="1444887"/>
                <a:ext cx="114216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[∙]</m:t>
                        </m:r>
                      </m:e>
                    </m:func>
                  </m:oMath>
                </a14:m>
                <a:r>
                  <a:rPr lang="en-US" altLang="zh-TW" dirty="0"/>
                  <a:t> function is hard to do optimization. Here, by introducing the Jensen’s inequality, the log likelihood maximization problem is equivalent to maximize the auxiliary function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06" y="1444887"/>
                <a:ext cx="11421689" cy="646331"/>
              </a:xfrm>
              <a:prstGeom prst="rect">
                <a:avLst/>
              </a:prstGeom>
              <a:blipFill>
                <a:blip r:embed="rId3"/>
                <a:stretch>
                  <a:fillRect l="-374" t="-4717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525680" y="2148923"/>
                <a:ext cx="7384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TW" dirty="0"/>
                  <a:t>Jensen’s inequality: if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is a convex function, we have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80" y="2148923"/>
                <a:ext cx="7384073" cy="369332"/>
              </a:xfrm>
              <a:prstGeom prst="rect">
                <a:avLst/>
              </a:prstGeom>
              <a:blipFill>
                <a:blip r:embed="rId4"/>
                <a:stretch>
                  <a:fillRect l="-495"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453497" y="3914996"/>
                <a:ext cx="9198737" cy="541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𝑚𝑎𝑥𝑖𝑚𝑖𝑧𝑒</m:t>
                    </m:r>
                  </m:oMath>
                </a14:m>
                <a:r>
                  <a:rPr lang="zh-TW" alt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zh-TW" alt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func>
                          </m:e>
                        </m:d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↔</m:t>
                        </m:r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𝑚𝑎𝑥𝑖𝑚𝑖𝑧𝑒</m:t>
                        </m:r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)=</m:t>
                            </m:r>
                          </m:e>
                        </m:func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𝑚𝑎𝑥𝑖𝑚𝑖𝑧𝑒</m:t>
                        </m:r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nary>
                      </m:e>
                    </m:nary>
                  </m:oMath>
                </a14:m>
                <a:endParaRPr lang="zh-TW" alt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497" y="3914996"/>
                <a:ext cx="9198737" cy="541174"/>
              </a:xfrm>
              <a:prstGeom prst="rect">
                <a:avLst/>
              </a:prstGeom>
              <a:blipFill>
                <a:blip r:embed="rId5"/>
                <a:stretch>
                  <a:fillRect t="-67416" b="-1089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字方塊 21"/>
          <p:cNvSpPr txBox="1"/>
          <p:nvPr/>
        </p:nvSpPr>
        <p:spPr>
          <a:xfrm>
            <a:off x="266006" y="2693483"/>
            <a:ext cx="303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The final objective function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66006" y="4741376"/>
            <a:ext cx="357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EM algorithm on maximize GMM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25680" y="5263672"/>
                <a:ext cx="41580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TW" dirty="0"/>
                  <a:t>E-step: compute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80" y="5263672"/>
                <a:ext cx="4158061" cy="369332"/>
              </a:xfrm>
              <a:prstGeom prst="rect">
                <a:avLst/>
              </a:prstGeom>
              <a:blipFill>
                <a:blip r:embed="rId6"/>
                <a:stretch>
                  <a:fillRect l="-880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525680" y="5859883"/>
                <a:ext cx="9624160" cy="541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TW" dirty="0"/>
                  <a:t>M-step: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;</m:t>
                                            </m:r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;</m:t>
                                            </m:r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den>
                                    </m:f>
                                  </m:e>
                                </m:func>
                              </m:e>
                            </m:d>
                          </m:e>
                        </m:nary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𝑖𝑘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;</m:t>
                                            </m:r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𝑖𝑘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func>
                              </m:e>
                            </m:nary>
                          </m:e>
                        </m:nary>
                      </m:e>
                    </m:func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80" y="5859883"/>
                <a:ext cx="9624160" cy="541174"/>
              </a:xfrm>
              <a:prstGeom prst="rect">
                <a:avLst/>
              </a:prstGeom>
              <a:blipFill>
                <a:blip r:embed="rId7"/>
                <a:stretch>
                  <a:fillRect l="-380" t="-67416" b="-1089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/>
          <p:cNvSpPr txBox="1"/>
          <p:nvPr/>
        </p:nvSpPr>
        <p:spPr>
          <a:xfrm>
            <a:off x="2716484" y="3234486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Since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3445548" y="3056798"/>
                <a:ext cx="5150384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548" y="3056798"/>
                <a:ext cx="5150384" cy="7087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21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245225" y="697376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Solution: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41069" y="1467781"/>
            <a:ext cx="5626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/>
              <a:t>Define the log likelihood function we need to optimize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230687" y="385924"/>
                <a:ext cx="2807692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Notation: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</m:oMath>
                  </m:oMathPara>
                </a14:m>
                <a:endParaRPr lang="en-US" altLang="zh-TW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=1…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altLang="zh-TW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=1…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en-US" altLang="zh-TW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=1…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altLang="zh-TW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𝑙𝑎𝑡𝑒𝑛𝑡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𝑓𝑒𝑎𝑡𝑢𝑟𝑒𝑠</m:t>
                      </m:r>
                    </m:oMath>
                  </m:oMathPara>
                </a14:m>
                <a:endParaRPr lang="en-US" altLang="zh-TW" b="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687" y="385924"/>
                <a:ext cx="2807692" cy="1754326"/>
              </a:xfrm>
              <a:prstGeom prst="rect">
                <a:avLst/>
              </a:prstGeom>
              <a:blipFill>
                <a:blip r:embed="rId2"/>
                <a:stretch>
                  <a:fillRect l="-1735" t="-1736" b="-20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241069" y="3008591"/>
            <a:ext cx="102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altLang="zh-TW" dirty="0"/>
              <a:t>Expectation step: suppose that we’ve already know the model parameters, update the clustering results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39319" y="3649497"/>
                <a:ext cx="7822398" cy="6301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Sup>
                                <m:sSub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bSup>
                            </m:e>
                          </m:d>
                          <m:sSubSup>
                            <m:sSub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Sup>
                                    <m:sSub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b="0" i="0" smtClean="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b="0" i="0" smtClean="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bSup>
                                </m:e>
                              </m:d>
                              <m:sSubSup>
                                <m:sSub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19" y="3649497"/>
                <a:ext cx="7822398" cy="6301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241069" y="4607320"/>
            <a:ext cx="940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altLang="zh-TW" dirty="0"/>
              <a:t>Maximization step: suppose that we’ve already know the clustering results, update parameters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639319" y="5190307"/>
                <a:ext cx="1589409" cy="634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19" y="5190307"/>
                <a:ext cx="1589409" cy="634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2710231" y="5237092"/>
                <a:ext cx="3247299" cy="634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  <m:sSubSup>
                                <m:sSub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231" y="5237092"/>
                <a:ext cx="3247299" cy="6341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439033" y="5236153"/>
                <a:ext cx="1403269" cy="561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033" y="5236153"/>
                <a:ext cx="1403269" cy="5612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39319" y="2033290"/>
                <a:ext cx="2931252" cy="779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19" y="2033290"/>
                <a:ext cx="2931252" cy="7791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88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294" y="1176793"/>
            <a:ext cx="9400603" cy="491933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57200" y="299258"/>
            <a:ext cx="127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Iteration 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8349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0" y="1271735"/>
            <a:ext cx="10347660" cy="528700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57200" y="299258"/>
            <a:ext cx="127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Iteration 50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5876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58" y="1003197"/>
            <a:ext cx="10743083" cy="548904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73578" y="365760"/>
            <a:ext cx="1393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Iteration 100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379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956" y="781398"/>
            <a:ext cx="9550562" cy="504513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07571" y="1745672"/>
            <a:ext cx="147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Log likelihood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682237" y="6035040"/>
            <a:ext cx="1074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iterations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17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79" y="299258"/>
            <a:ext cx="11412543" cy="333678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6378" y="114592"/>
            <a:ext cx="1373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Test samples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27548" y="6239285"/>
            <a:ext cx="1828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From cv2.kmeans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052495" y="6239285"/>
                <a:ext cx="28136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495" y="6239285"/>
                <a:ext cx="2813655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16" y="3520097"/>
            <a:ext cx="11151706" cy="308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9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409</Words>
  <Application>Microsoft Office PowerPoint</Application>
  <PresentationFormat>寬螢幕</PresentationFormat>
  <Paragraphs>82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Wingdings</vt:lpstr>
      <vt:lpstr>Office 佈景主題</vt:lpstr>
      <vt:lpstr>Group meeting: fast brain MRI segmentation by expectation maximization algorithm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Brian</dc:creator>
  <cp:lastModifiedBy>鎧麟 胡</cp:lastModifiedBy>
  <cp:revision>36</cp:revision>
  <dcterms:created xsi:type="dcterms:W3CDTF">2023-10-02T19:00:03Z</dcterms:created>
  <dcterms:modified xsi:type="dcterms:W3CDTF">2023-10-03T02:58:31Z</dcterms:modified>
</cp:coreProperties>
</file>